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4572000"/>
            <a:ext cx="8610600" cy="838200"/>
          </a:xfrm>
          <a:effectLst>
            <a:outerShdw dist="25400" dir="5400000" algn="ctr" rotWithShape="0">
              <a:schemeClr val="bg2"/>
            </a:outerShdw>
          </a:effectLst>
        </p:spPr>
        <p:txBody>
          <a:bodyPr/>
          <a:lstStyle>
            <a:lvl1pPr algn="ctr">
              <a:lnSpc>
                <a:spcPct val="60000"/>
              </a:lnSpc>
              <a:defRPr sz="44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5410200"/>
            <a:ext cx="8610600" cy="609600"/>
          </a:xfrm>
          <a:extLs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>
              <a:buFontTx/>
              <a:buNone/>
              <a:defRPr sz="2400" b="1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81000" y="6305550"/>
            <a:ext cx="2438400" cy="47625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24600" y="6305550"/>
            <a:ext cx="2133600" cy="47625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E88EE65-581F-4DD9-8351-5D0A440C728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096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7D9AB1-BF77-48F6-B628-E410DAABAE8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579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198438"/>
            <a:ext cx="2095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98438"/>
            <a:ext cx="61341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4C82BC-1B52-4595-A9C1-91F35BBEFD8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284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853C2-FF1F-4D7B-833B-E71EDE2FDC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824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9B4E8-C4B9-412B-8DC3-0C11860E101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121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95400"/>
            <a:ext cx="41148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1148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2B8C0-395E-472A-9778-DFA03A6D7D4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988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98CBB-A5E2-44DD-BFB2-97DBCD91CA3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306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0EB40-E80F-44A5-BADE-847D526D8A9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025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F05576-F05C-4C39-B975-AC32BF19BCF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86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621CDA-D76C-4E0C-9244-78BFCBFAE24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130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8015A-D134-4896-A7F2-64FAE5D90F9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462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98438"/>
            <a:ext cx="8382000" cy="868362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95400"/>
            <a:ext cx="83820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05550"/>
            <a:ext cx="2362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0555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7000" y="6305550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E02FF2-FC87-4F96-A7E7-2F69F2046338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647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838200"/>
          </a:xfrm>
        </p:spPr>
        <p:txBody>
          <a:bodyPr/>
          <a:lstStyle/>
          <a:p>
            <a:r>
              <a:rPr lang="en-US" sz="4000" dirty="0"/>
              <a:t>Active Threat in Healthcare Class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81400" y="1803942"/>
            <a:ext cx="5735782" cy="1219200"/>
          </a:xfrm>
        </p:spPr>
        <p:txBody>
          <a:bodyPr/>
          <a:lstStyle/>
          <a:p>
            <a:pPr algn="l"/>
            <a:r>
              <a:rPr lang="en-US" sz="1800" b="0" dirty="0">
                <a:latin typeface="Arial Rounded MT Bold" panose="020F0704030504030204" pitchFamily="34" charset="0"/>
              </a:rPr>
              <a:t>Focuses on developing a plan that includes: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 b="0" dirty="0">
                <a:latin typeface="Arial Rounded MT Bold" panose="020F0704030504030204" pitchFamily="34" charset="0"/>
              </a:rPr>
              <a:t>Assessing Your Threat Landscape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 b="0" dirty="0">
                <a:latin typeface="Arial Rounded MT Bold" panose="020F0704030504030204" pitchFamily="34" charset="0"/>
              </a:rPr>
              <a:t>Strategies for Mitigation &amp; Preparedness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 b="0" dirty="0">
                <a:latin typeface="Arial Rounded MT Bold" panose="020F0704030504030204" pitchFamily="34" charset="0"/>
              </a:rPr>
              <a:t>Managing internal &amp; external threats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 b="0" dirty="0">
                <a:latin typeface="Arial Rounded MT Bold" panose="020F0704030504030204" pitchFamily="34" charset="0"/>
              </a:rPr>
              <a:t>Armed &amp; unarmed security response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 b="0" dirty="0">
                <a:latin typeface="Arial Rounded MT Bold" panose="020F0704030504030204" pitchFamily="34" charset="0"/>
              </a:rPr>
              <a:t>Recovery</a:t>
            </a:r>
          </a:p>
          <a:p>
            <a:pPr algn="l"/>
            <a:r>
              <a:rPr lang="en-US" sz="1800" b="0" dirty="0">
                <a:latin typeface="Arial Rounded MT Bold" panose="020F0704030504030204" pitchFamily="34" charset="0"/>
              </a:rPr>
              <a:t>Also provides: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 b="0" dirty="0">
                <a:latin typeface="Arial Rounded MT Bold" panose="020F0704030504030204" pitchFamily="34" charset="0"/>
              </a:rPr>
              <a:t>Situation manual &amp; practical exercises for medical facilities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 b="0" dirty="0">
                <a:latin typeface="Arial Rounded MT Bold" panose="020F0704030504030204" pitchFamily="34" charset="0"/>
              </a:rPr>
              <a:t>Sample plans</a:t>
            </a:r>
          </a:p>
          <a:p>
            <a:pPr algn="l"/>
            <a:endParaRPr lang="en-US" sz="1800" b="0" dirty="0">
              <a:latin typeface="Arial Rounded MT Bold" panose="020F07040305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52800" y="949170"/>
            <a:ext cx="5562600" cy="702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b="1" i="1" dirty="0">
                <a:ea typeface="Calibri"/>
                <a:cs typeface="Times New Roman"/>
              </a:rPr>
              <a:t>Developed by healthcare clinicians who have significant links to law enforcement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019800"/>
            <a:ext cx="9144000" cy="61555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Register for the January 15, 2020 Class at Piedmont Athens Regional</a:t>
            </a:r>
          </a:p>
          <a:p>
            <a:pPr algn="ctr"/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surveymonkey.com/r/ATH2020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990600" y="5105400"/>
            <a:ext cx="7315200" cy="762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>
                <a:solidFill>
                  <a:schemeClr val="accent2"/>
                </a:solidFill>
                <a:latin typeface="Arial Rounded MT Bold" panose="020F0704030504030204" pitchFamily="34" charset="0"/>
              </a:rPr>
              <a:t>Includes CEUs </a:t>
            </a:r>
            <a:r>
              <a:rPr lang="en-US" sz="2000" i="1">
                <a:solidFill>
                  <a:schemeClr val="accent2"/>
                </a:solidFill>
                <a:latin typeface="Arial Rounded MT Bold" panose="020F0704030504030204" pitchFamily="34" charset="0"/>
              </a:rPr>
              <a:t>for Nurses, EMS </a:t>
            </a:r>
            <a:r>
              <a:rPr lang="en-US" sz="2000" i="1" dirty="0">
                <a:solidFill>
                  <a:schemeClr val="accent2"/>
                </a:solidFill>
                <a:latin typeface="Arial Rounded MT Bold" panose="020F0704030504030204" pitchFamily="34" charset="0"/>
              </a:rPr>
              <a:t>and Law Enforcement</a:t>
            </a:r>
          </a:p>
        </p:txBody>
      </p:sp>
    </p:spTree>
    <p:extLst>
      <p:ext uri="{BB962C8B-B14F-4D97-AF65-F5344CB8AC3E}">
        <p14:creationId xmlns:p14="http://schemas.microsoft.com/office/powerpoint/2010/main" val="1745675808"/>
      </p:ext>
    </p:extLst>
  </p:cSld>
  <p:clrMapOvr>
    <a:masterClrMapping/>
  </p:clrMapOvr>
</p:sld>
</file>

<file path=ppt/theme/theme1.xml><?xml version="1.0" encoding="utf-8"?>
<a:theme xmlns:a="http://schemas.openxmlformats.org/drawingml/2006/main" name="active shooter template 1">
  <a:themeElements>
    <a:clrScheme name="Default Design 1">
      <a:dk1>
        <a:srgbClr val="000000"/>
      </a:dk1>
      <a:lt1>
        <a:srgbClr val="FED8D2"/>
      </a:lt1>
      <a:dk2>
        <a:srgbClr val="FFFFFF"/>
      </a:dk2>
      <a:lt2>
        <a:srgbClr val="641202"/>
      </a:lt2>
      <a:accent1>
        <a:srgbClr val="990000"/>
      </a:accent1>
      <a:accent2>
        <a:srgbClr val="0000CC"/>
      </a:accent2>
      <a:accent3>
        <a:srgbClr val="FEE9E5"/>
      </a:accent3>
      <a:accent4>
        <a:srgbClr val="000000"/>
      </a:accent4>
      <a:accent5>
        <a:srgbClr val="CAAAAA"/>
      </a:accent5>
      <a:accent6>
        <a:srgbClr val="0000B9"/>
      </a:accent6>
      <a:hlink>
        <a:srgbClr val="33CCFF"/>
      </a:hlink>
      <a:folHlink>
        <a:srgbClr val="FF99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ED8D2"/>
        </a:lt1>
        <a:dk2>
          <a:srgbClr val="FFFFFF"/>
        </a:dk2>
        <a:lt2>
          <a:srgbClr val="641202"/>
        </a:lt2>
        <a:accent1>
          <a:srgbClr val="990000"/>
        </a:accent1>
        <a:accent2>
          <a:srgbClr val="0000CC"/>
        </a:accent2>
        <a:accent3>
          <a:srgbClr val="FEE9E5"/>
        </a:accent3>
        <a:accent4>
          <a:srgbClr val="000000"/>
        </a:accent4>
        <a:accent5>
          <a:srgbClr val="CAAAAA"/>
        </a:accent5>
        <a:accent6>
          <a:srgbClr val="0000B9"/>
        </a:accent6>
        <a:hlink>
          <a:srgbClr val="33CCFF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86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Times New Roman</vt:lpstr>
      <vt:lpstr>active shooter template 1</vt:lpstr>
      <vt:lpstr>Active Threat in Healthcare Class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Adrianne Feinberg</dc:creator>
  <cp:lastModifiedBy>Wilson, Elisabeth</cp:lastModifiedBy>
  <cp:revision>18</cp:revision>
  <dcterms:created xsi:type="dcterms:W3CDTF">2014-10-06T15:33:13Z</dcterms:created>
  <dcterms:modified xsi:type="dcterms:W3CDTF">2019-10-10T20:05:26Z</dcterms:modified>
</cp:coreProperties>
</file>